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Романова" initials="НР" lastIdx="1" clrIdx="0">
    <p:extLst>
      <p:ext uri="{19B8F6BF-5375-455C-9EA6-DF929625EA0E}">
        <p15:presenceInfo xmlns:p15="http://schemas.microsoft.com/office/powerpoint/2012/main" xmlns="" userId="f71291801fcb168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6404" autoAdjust="0"/>
  </p:normalViewPr>
  <p:slideViewPr>
    <p:cSldViewPr snapToGrid="0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24T18:39:24.246" idx="1">
    <p:pos x="6436" y="1496"/>
    <p:text>вот это я что-то не очень поняла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9880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024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547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662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8774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314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9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532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045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985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540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361B24-7FF0-483E-8C4C-5EAA8254A008}" type="datetimeFigureOut">
              <a:rPr lang="ru-RU" smtClean="0"/>
              <a:pPr/>
              <a:t>29.02.2024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307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Образовательная программа дошкольного образования 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«Детского сада №11»Пчелка»</a:t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Краткая презентация </a:t>
            </a:r>
          </a:p>
        </p:txBody>
      </p:sp>
    </p:spTree>
    <p:extLst>
      <p:ext uri="{BB962C8B-B14F-4D97-AF65-F5344CB8AC3E}">
        <p14:creationId xmlns:p14="http://schemas.microsoft.com/office/powerpoint/2010/main" xmlns="" val="2276538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Основные практические формы взаимодействия с семьей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80311" y="1915038"/>
            <a:ext cx="2477193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dirty="0"/>
              <a:t>Этапы</a:t>
            </a:r>
          </a:p>
        </p:txBody>
      </p:sp>
      <p:sp>
        <p:nvSpPr>
          <p:cNvPr id="5" name="Стрелка вниз 4"/>
          <p:cNvSpPr/>
          <p:nvPr/>
        </p:nvSpPr>
        <p:spPr>
          <a:xfrm rot="4185375">
            <a:off x="3769416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255222" y="1995981"/>
            <a:ext cx="2187931" cy="76446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/>
              <a:t>Знакомство с семьей</a:t>
            </a:r>
          </a:p>
          <a:p>
            <a:pPr algn="ctr"/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 rot="1832813">
            <a:off x="4145325" y="282587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3315966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Информирование родителей о ходе образовательной деятельности</a:t>
            </a:r>
          </a:p>
        </p:txBody>
      </p:sp>
      <p:sp>
        <p:nvSpPr>
          <p:cNvPr id="9" name="Стрелка вниз 8"/>
          <p:cNvSpPr/>
          <p:nvPr/>
        </p:nvSpPr>
        <p:spPr>
          <a:xfrm rot="17528944">
            <a:off x="7385399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197926" y="1995981"/>
            <a:ext cx="2562817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smtClean="0"/>
              <a:t>Просвещение </a:t>
            </a:r>
            <a:r>
              <a:rPr lang="ru-RU" sz="2400" dirty="0"/>
              <a:t>родителей</a:t>
            </a:r>
          </a:p>
        </p:txBody>
      </p:sp>
      <p:sp>
        <p:nvSpPr>
          <p:cNvPr id="11" name="Стрелка вниз 10"/>
          <p:cNvSpPr/>
          <p:nvPr/>
        </p:nvSpPr>
        <p:spPr>
          <a:xfrm rot="18918321">
            <a:off x="7039038" y="279959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/>
          <p:cNvSpPr>
            <a:spLocks noGrp="1"/>
          </p:cNvSpPr>
          <p:nvPr>
            <p:ph sz="half" idx="1"/>
          </p:nvPr>
        </p:nvSpPr>
        <p:spPr>
          <a:xfrm>
            <a:off x="6389118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Совместная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312597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1328155" y="2395081"/>
            <a:ext cx="4413737" cy="119654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Федеральный государственный образовательный стандарт дошкольного образования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1328156" y="3960155"/>
            <a:ext cx="4413736" cy="1318699"/>
          </a:xfrm>
        </p:spPr>
        <p:txBody>
          <a:bodyPr/>
          <a:lstStyle/>
          <a:p>
            <a:pPr algn="ctr"/>
            <a:r>
              <a:rPr lang="ru-RU" sz="2400" dirty="0"/>
              <a:t>утвержден приказом Минобрнауки России</a:t>
            </a:r>
            <a:br>
              <a:rPr lang="ru-RU" sz="2400" dirty="0"/>
            </a:br>
            <a:r>
              <a:rPr lang="ru-RU" sz="2400" dirty="0"/>
              <a:t>от 17.10.2013 № 1155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6376397" y="2395081"/>
            <a:ext cx="4413737" cy="117885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Федеральная образовательная программа дошкольного образования </a:t>
            </a:r>
          </a:p>
        </p:txBody>
      </p:sp>
      <p:sp>
        <p:nvSpPr>
          <p:cNvPr id="8" name="Стрелка вниз 7"/>
          <p:cNvSpPr/>
          <p:nvPr/>
        </p:nvSpPr>
        <p:spPr>
          <a:xfrm rot="3042639">
            <a:off x="3272829" y="1314625"/>
            <a:ext cx="484632" cy="892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 rot="18679439">
            <a:off x="8081640" y="1295444"/>
            <a:ext cx="484632" cy="8942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6361933" y="3942467"/>
            <a:ext cx="4328094" cy="13186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утверждена приказом Минпросвещения России</a:t>
            </a:r>
            <a:br>
              <a:rPr lang="ru-RU" sz="2400" dirty="0"/>
            </a:br>
            <a:r>
              <a:rPr lang="ru-RU" sz="2400" dirty="0"/>
              <a:t>от 25.11.2022 № 1028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1A6E14-7C94-BFA7-9762-00BBD32D4C0B}"/>
              </a:ext>
            </a:extLst>
          </p:cNvPr>
          <p:cNvSpPr txBox="1"/>
          <p:nvPr/>
        </p:nvSpPr>
        <p:spPr>
          <a:xfrm>
            <a:off x="910712" y="650475"/>
            <a:ext cx="10638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/>
              <a:t>ОП ДО разработана на основе двух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121825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Организация режима пребывания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3274907"/>
          </a:xfrm>
        </p:spPr>
        <p:txBody>
          <a:bodyPr>
            <a:normAutofit/>
          </a:bodyPr>
          <a:lstStyle/>
          <a:p>
            <a:r>
              <a:rPr lang="ru-RU" sz="3000" dirty="0"/>
              <a:t>Режим работы: 12-ти часовое пребывание воспитанников при 5-ти дневной рабочей неделе.</a:t>
            </a:r>
          </a:p>
          <a:p>
            <a:pPr fontAlgn="t"/>
            <a:r>
              <a:rPr lang="ru-RU" sz="3000" dirty="0"/>
              <a:t>Работа по реализации ОП ДО проводится в течение года и делится на два периода:</a:t>
            </a:r>
            <a:br>
              <a:rPr lang="ru-RU" sz="3000" dirty="0"/>
            </a:br>
            <a:r>
              <a:rPr lang="ru-RU" sz="3000" dirty="0"/>
              <a:t>- первый период (с 1 сентября по 31 мая);</a:t>
            </a:r>
            <a:br>
              <a:rPr lang="ru-RU" sz="3000" dirty="0"/>
            </a:br>
            <a:r>
              <a:rPr lang="ru-RU" sz="3000" dirty="0"/>
              <a:t>- второй период (с 1 июня по 31 августа)</a:t>
            </a:r>
          </a:p>
        </p:txBody>
      </p:sp>
    </p:spTree>
    <p:extLst>
      <p:ext uri="{BB962C8B-B14F-4D97-AF65-F5344CB8AC3E}">
        <p14:creationId xmlns:p14="http://schemas.microsoft.com/office/powerpoint/2010/main" xmlns="" val="1610909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 ДО включает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2821" y="2847859"/>
            <a:ext cx="36182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Три основных раздела</a:t>
            </a:r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6343419" y="28864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02635" y="4520167"/>
            <a:ext cx="100584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Все разделы ОП ДО включают обязательную часть и часть, формируемую участниками образовательных отношений, которые дополняют друг друга.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3F049E5-D999-413A-AE8D-196EF42AB601}"/>
              </a:ext>
            </a:extLst>
          </p:cNvPr>
          <p:cNvSpPr txBox="1"/>
          <p:nvPr/>
        </p:nvSpPr>
        <p:spPr>
          <a:xfrm>
            <a:off x="1097280" y="2096038"/>
            <a:ext cx="433733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Целевой раздел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Содержательный раздел 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Организационный раздел</a:t>
            </a:r>
          </a:p>
        </p:txBody>
      </p:sp>
    </p:spTree>
    <p:extLst>
      <p:ext uri="{BB962C8B-B14F-4D97-AF65-F5344CB8AC3E}">
        <p14:creationId xmlns:p14="http://schemas.microsoft.com/office/powerpoint/2010/main" xmlns="" val="190270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Возрастные</a:t>
            </a:r>
            <a:r>
              <a:rPr lang="ru-RU" dirty="0"/>
              <a:t> и иные категории детей, на которых ориентирована ОП ДО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97280" y="1963971"/>
            <a:ext cx="8364772" cy="52876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 ДОО функционируют </a:t>
            </a:r>
            <a:r>
              <a:rPr lang="ru-RU" sz="2800" dirty="0" smtClean="0">
                <a:solidFill>
                  <a:schemeClr val="tx1"/>
                </a:solidFill>
              </a:rPr>
              <a:t>4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возрастных </a:t>
            </a:r>
            <a:r>
              <a:rPr lang="ru-RU" sz="2800" dirty="0" smtClean="0">
                <a:solidFill>
                  <a:schemeClr val="tx1"/>
                </a:solidFill>
              </a:rPr>
              <a:t>группы</a:t>
            </a:r>
            <a:endParaRPr lang="ru-RU" sz="2800" dirty="0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xmlns="" id="{E0380F52-9D2B-807B-83C4-C4DC9E29A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29074626"/>
              </p:ext>
            </p:extLst>
          </p:nvPr>
        </p:nvGraphicFramePr>
        <p:xfrm>
          <a:off x="1187173" y="2683565"/>
          <a:ext cx="8469430" cy="3943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886">
                  <a:extLst>
                    <a:ext uri="{9D8B030D-6E8A-4147-A177-3AD203B41FA5}">
                      <a16:colId xmlns:a16="http://schemas.microsoft.com/office/drawing/2014/main" xmlns="" val="2214394451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xmlns="" val="3617615959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xmlns="" val="3327396641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xmlns="" val="2531132373"/>
                    </a:ext>
                  </a:extLst>
                </a:gridCol>
                <a:gridCol w="1693886">
                  <a:extLst>
                    <a:ext uri="{9D8B030D-6E8A-4147-A177-3AD203B41FA5}">
                      <a16:colId xmlns:a16="http://schemas.microsoft.com/office/drawing/2014/main" xmlns="" val="576856533"/>
                    </a:ext>
                  </a:extLst>
                </a:gridCol>
              </a:tblGrid>
              <a:tr h="1516241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Возрастная категория группы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раннего возраста 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(2–3 года)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младшего возраста </a:t>
                      </a: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(3–4 года)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среднего возраста (4–5 лет)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Группа </a:t>
                      </a:r>
                      <a:r>
                        <a:rPr lang="ru-RU" sz="2400" b="1" dirty="0" smtClean="0">
                          <a:effectLst/>
                        </a:rPr>
                        <a:t>старшего и подготовительного к школе возраста</a:t>
                      </a:r>
                      <a:endParaRPr lang="ru-RU" sz="2400" b="1" dirty="0">
                        <a:effectLst/>
                      </a:endParaRPr>
                    </a:p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(6–7 лет)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:a16="http://schemas.microsoft.com/office/drawing/2014/main" xmlns="" val="4030100499"/>
                  </a:ext>
                </a:extLst>
              </a:tr>
              <a:tr h="1338278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effectLst/>
                        </a:rPr>
                        <a:t>Количество возрастных групп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 smtClean="0">
                          <a:effectLst/>
                        </a:rPr>
                        <a:t>1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:a16="http://schemas.microsoft.com/office/drawing/2014/main" xmlns="" val="4189465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2408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Соотношение частей ОП ДО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46908" y="1845735"/>
            <a:ext cx="4348821" cy="1670549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Обязательная часть Программы разработана в соответствии с ФГОС ДО и оформлена в виде ссылок на ФОП ДО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2404839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Часть, формируемая участниками образовательных отношений, представлена парциальными и авторскими программами, которые отражают специфику национальных, социокультурных и региональных условий</a:t>
            </a:r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1287226" y="3598164"/>
            <a:ext cx="64839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1629294" y="4463780"/>
            <a:ext cx="3815543" cy="8729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менее 60% от общего объема программы</a:t>
            </a:r>
          </a:p>
          <a:p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6510252" y="4464382"/>
            <a:ext cx="6954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918960" y="5162821"/>
            <a:ext cx="3815543" cy="86272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более 40 % от общего объема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514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8" y="2097157"/>
            <a:ext cx="10432113" cy="3965713"/>
          </a:xfrm>
        </p:spPr>
        <p:txBody>
          <a:bodyPr>
            <a:normAutofit/>
          </a:bodyPr>
          <a:lstStyle/>
          <a:p>
            <a:pPr algn="just"/>
            <a:r>
              <a:rPr lang="ru-RU" sz="3000" b="1" dirty="0">
                <a:solidFill>
                  <a:schemeClr val="accent1"/>
                </a:solidFill>
              </a:rPr>
              <a:t>Основная цель</a:t>
            </a:r>
            <a:r>
              <a:rPr lang="ru-RU" sz="3000" dirty="0">
                <a:solidFill>
                  <a:schemeClr val="accent1"/>
                </a:solidFill>
              </a:rPr>
              <a:t> </a:t>
            </a:r>
            <a:r>
              <a:rPr lang="ru-RU" sz="3000" dirty="0"/>
              <a:t>взаимодействия педагогов с семьей –  обеспечить: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психолого-педагогическую поддержку семьи и повышение компетентности родителей в вопросах образования, охраны и укрепления здоровья детей младенческого, раннего и дошкольного возрастов;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единства подходов к воспитанию и обучению детей в условиях ДОО и семьи;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повышение воспитательного потенциала семьи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033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 ДОО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2452" y="1845733"/>
            <a:ext cx="9956479" cy="4405436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В основу совместной деятельности семьи и дошкольного учреждения заложены следующие </a:t>
            </a:r>
            <a:r>
              <a:rPr lang="ru-RU" sz="2800" b="1" dirty="0">
                <a:solidFill>
                  <a:schemeClr val="accent1"/>
                </a:solidFill>
              </a:rPr>
              <a:t>принципы</a:t>
            </a:r>
            <a:r>
              <a:rPr lang="ru-RU" sz="2800" dirty="0"/>
              <a:t>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приоритет семьи в воспитании, обучении и развитии ребенка;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открытость;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взаимное доверие, уважение и доброжелательность во взаимоотношениях педагогов и родителей;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индивидуально-дифференцированный подход к каждой семье;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 err="1"/>
              <a:t>возрастосообразность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9967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Направления работы с семьями 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122137" y="3690498"/>
            <a:ext cx="3177778" cy="120949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dirty="0" err="1"/>
              <a:t>Диагностико</a:t>
            </a:r>
            <a:r>
              <a:rPr lang="ru-RU" sz="2800" dirty="0"/>
              <a:t>-аналитическое направление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468710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453759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Просветительское направление</a:t>
            </a:r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04971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Консультационное направление</a:t>
            </a:r>
          </a:p>
        </p:txBody>
      </p:sp>
      <p:sp>
        <p:nvSpPr>
          <p:cNvPr id="12" name="Стрелка вниз 6">
            <a:extLst>
              <a:ext uri="{FF2B5EF4-FFF2-40B4-BE49-F238E27FC236}">
                <a16:creationId xmlns:a16="http://schemas.microsoft.com/office/drawing/2014/main" xmlns="" id="{DE3A1961-7BAF-7EF0-3CF4-1BB5BE1EC015}"/>
              </a:ext>
            </a:extLst>
          </p:cNvPr>
          <p:cNvSpPr/>
          <p:nvPr/>
        </p:nvSpPr>
        <p:spPr>
          <a:xfrm>
            <a:off x="5824294" y="251616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3" name="Стрелка вниз 6">
            <a:extLst>
              <a:ext uri="{FF2B5EF4-FFF2-40B4-BE49-F238E27FC236}">
                <a16:creationId xmlns:a16="http://schemas.microsoft.com/office/drawing/2014/main" xmlns="" id="{3E7F79E0-B27E-3FCA-77E4-DA83714F5338}"/>
              </a:ext>
            </a:extLst>
          </p:cNvPr>
          <p:cNvSpPr/>
          <p:nvPr/>
        </p:nvSpPr>
        <p:spPr>
          <a:xfrm>
            <a:off x="9310144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xmlns="" val="14284327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317</TotalTime>
  <Words>282</Words>
  <Application>Microsoft Office PowerPoint</Application>
  <PresentationFormat>Произвольный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Ретро</vt:lpstr>
      <vt:lpstr>Образовательная программа дошкольного образования  «Детского сада №11»Пчелка» </vt:lpstr>
      <vt:lpstr>Слайд 2</vt:lpstr>
      <vt:lpstr>Организация режима пребывания детей</vt:lpstr>
      <vt:lpstr>ОП ДО включает</vt:lpstr>
      <vt:lpstr>Возрастные и иные категории детей, на которых ориентирована ОП ДО</vt:lpstr>
      <vt:lpstr>Соотношение частей ОП ДО </vt:lpstr>
      <vt:lpstr>Взаимодействие педагогического коллектива с семьями воспитанников</vt:lpstr>
      <vt:lpstr>Взаимодействие педагогического коллектива с семьями воспитанников ДОО</vt:lpstr>
      <vt:lpstr>Направления работы с семьями </vt:lpstr>
      <vt:lpstr>Основные практические формы взаимодействия с семьей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 </dc:title>
  <dc:creator>Менькова Нина Николаевна</dc:creator>
  <cp:lastModifiedBy>Пользователь</cp:lastModifiedBy>
  <cp:revision>15</cp:revision>
  <dcterms:created xsi:type="dcterms:W3CDTF">2023-05-23T07:08:07Z</dcterms:created>
  <dcterms:modified xsi:type="dcterms:W3CDTF">2024-02-29T07:25:23Z</dcterms:modified>
</cp:coreProperties>
</file>